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539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912138" y="2130425"/>
            <a:ext cx="10337563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824276" y="3886200"/>
            <a:ext cx="8513288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11728994" y="274639"/>
            <a:ext cx="3637995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08678" y="274639"/>
            <a:ext cx="10717621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960702" y="4406901"/>
            <a:ext cx="10337563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960702" y="2906713"/>
            <a:ext cx="10337563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08678" y="1600200"/>
            <a:ext cx="7176752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08092" y="1535112"/>
            <a:ext cx="537359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8046" y="1535112"/>
            <a:ext cx="5375702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08093" y="273050"/>
            <a:ext cx="4001161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4754941" y="273050"/>
            <a:ext cx="6798806" cy="5853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608092" y="1435101"/>
            <a:ext cx="4001162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2383805" y="5367337"/>
            <a:ext cx="7297103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8092" y="274638"/>
            <a:ext cx="1094565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8092" y="1600200"/>
            <a:ext cx="10945655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289764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xfrm>
            <a:off x="912138" y="817364"/>
            <a:ext cx="10337563" cy="278308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t>Mehfil-e-Sama</a:t>
            </a:r>
            <a:br/>
            <a:r>
              <a:t>with</a:t>
            </a:r>
            <a:br/>
            <a:r>
              <a:t>Zaman Zaki Taji Qawwals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1824275" y="3886200"/>
            <a:ext cx="8513289" cy="17526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B8E84"/>
                </a:solidFill>
              </a:defRPr>
            </a:pPr>
            <a:r>
              <a:t>Hosted by</a:t>
            </a:r>
          </a:p>
          <a:p>
            <a:pPr>
              <a:defRPr>
                <a:solidFill>
                  <a:srgbClr val="1B8E84"/>
                </a:solidFill>
              </a:defRPr>
            </a:pPr>
            <a:r>
              <a:t>Cordoba House and the East End Temple </a:t>
            </a:r>
          </a:p>
          <a:p>
            <a:pPr>
              <a:defRPr>
                <a:solidFill>
                  <a:srgbClr val="1B8E84"/>
                </a:solidFill>
              </a:defRPr>
            </a:pPr>
            <a:r>
              <a:t>New York 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2246766" y="274638"/>
            <a:ext cx="7851186" cy="58515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the earth, nor of water, nor of air, nor of fire;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the empyrean, nor of the dust, not of existence, nor of entity.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India, nor of China, not of Bulgaria, nor of Saqsin.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the Kingdom of Iraqain, nor of the country of Khorasan.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this world, nor of the next, nor of Paradise, nor of hell.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am not of Adam, nor of Eve, nor of Eden and Rizwan,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tent Placeholder 2"/>
          <p:cNvSpPr txBox="1"/>
          <p:nvPr>
            <p:ph type="body" idx="1"/>
          </p:nvPr>
        </p:nvSpPr>
        <p:spPr>
          <a:xfrm>
            <a:off x="2246765" y="611517"/>
            <a:ext cx="8156734" cy="55146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b="1" i="1" sz="2900">
                <a:solidFill>
                  <a:srgbClr val="1F497D"/>
                </a:solidFill>
              </a:defRPr>
            </a:pPr>
            <a:r>
              <a:t>My Place is the Placeless, my trace is the Traceless;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i="1" sz="2900">
                <a:solidFill>
                  <a:srgbClr val="1F497D"/>
                </a:solidFill>
              </a:defRPr>
            </a:pPr>
            <a:r>
              <a:t>T’is neither body nor soul, for I belong to the soul of the Beloved.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have put duality away, I have seen the two worlds as One;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One I SEEK, One I Know, One I see, One I call.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He is the first, He is the last, He is the outward, He is the inward.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 know none other except ‘Ya Hu’ and ‘Ya Man Hu’.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ontent Placeholder 2"/>
          <p:cNvSpPr txBox="1"/>
          <p:nvPr>
            <p:ph type="body" idx="1"/>
          </p:nvPr>
        </p:nvSpPr>
        <p:spPr>
          <a:xfrm>
            <a:off x="2246765" y="360637"/>
            <a:ext cx="8156734" cy="57655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 am intoxicated with Love’s cup, the two worlds have passed out of my ken;</a:t>
            </a:r>
          </a:p>
          <a:p>
            <a:pPr>
              <a:lnSpc>
                <a:spcPct val="90000"/>
              </a:lnSpc>
            </a:pPr>
            <a:r>
              <a:t>I have no business save carouse and revelry.</a:t>
            </a:r>
          </a:p>
          <a:p>
            <a:pPr>
              <a:lnSpc>
                <a:spcPct val="90000"/>
              </a:lnSpc>
            </a:pPr>
            <a:r>
              <a:t>If once in my life I spent a moment without thee</a:t>
            </a:r>
          </a:p>
          <a:p>
            <a:pPr>
              <a:lnSpc>
                <a:spcPct val="90000"/>
              </a:lnSpc>
            </a:pPr>
            <a:r>
              <a:t>From that time and from that hour I repent my life.</a:t>
            </a:r>
          </a:p>
          <a:p>
            <a:pPr>
              <a:lnSpc>
                <a:spcPct val="90000"/>
              </a:lnSpc>
            </a:pPr>
            <a:r>
              <a:t>If once in this world, I win a moment with thee,</a:t>
            </a:r>
          </a:p>
          <a:p>
            <a:pPr>
              <a:lnSpc>
                <a:spcPct val="90000"/>
              </a:lnSpc>
            </a:pPr>
            <a:r>
              <a:t>I will trample on both worlds, I will dance in triumph forever.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0" t="27722" r="0" b="27722"/>
          <a:stretch>
            <a:fillRect/>
          </a:stretch>
        </p:blipFill>
        <p:spPr>
          <a:xfrm>
            <a:off x="0" y="32084"/>
            <a:ext cx="121618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xfrm>
            <a:off x="608091" y="274638"/>
            <a:ext cx="10945656" cy="639763"/>
          </a:xfrm>
          <a:prstGeom prst="rect">
            <a:avLst/>
          </a:prstGeom>
        </p:spPr>
        <p:txBody>
          <a:bodyPr/>
          <a:lstStyle>
            <a:lvl1pPr defTabSz="438911">
              <a:defRPr sz="3743">
                <a:solidFill>
                  <a:srgbClr val="12057B"/>
                </a:solidFill>
              </a:defRPr>
            </a:lvl1pPr>
          </a:lstStyle>
          <a:p>
            <a:pPr/>
            <a:r>
              <a:t>“Rung: by Hazrat Ameer Khusru</a:t>
            </a:r>
          </a:p>
        </p:txBody>
      </p:sp>
      <p:sp>
        <p:nvSpPr>
          <p:cNvPr id="143" name="Content Placeholder 2"/>
          <p:cNvSpPr txBox="1"/>
          <p:nvPr>
            <p:ph type="body" idx="1"/>
          </p:nvPr>
        </p:nvSpPr>
        <p:spPr>
          <a:xfrm>
            <a:off x="3746701" y="1275349"/>
            <a:ext cx="8156735" cy="471445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Aaj rung hai hey maan rung hai ri</a:t>
            </a:r>
            <a:br/>
            <a:r>
              <a:t>Moray mehboob kay ghar rang hai ri</a:t>
            </a:r>
            <a:br/>
            <a:r>
              <a:t>Sajan milaavra, sajan milaavra,</a:t>
            </a:r>
            <a:br/>
            <a:r>
              <a:t>Sajan milaavra moray aangan ko</a:t>
            </a:r>
            <a:br/>
            <a:r>
              <a:t>Aaj rung hai........</a:t>
            </a:r>
            <a:br/>
            <a:r>
              <a:t>Mohay pir paayo Nijamudin aulia</a:t>
            </a:r>
            <a:br/>
            <a:r>
              <a:t>Nijamudin aulia mohay pir payoo</a:t>
            </a:r>
            <a:br/>
            <a:r>
              <a:t>Des bades mein dhoondh phiree hoon</a:t>
            </a:r>
            <a:br/>
            <a:r>
              <a:t>Toraa rung man bhayo ri......,</a:t>
            </a:r>
            <a:br/>
            <a:r>
              <a:t>Jag ujiyaaro, jagat ujiyaaro,</a:t>
            </a:r>
            <a:br/>
            <a:r>
              <a:t>Main to aiso rang aur nahin dekhi ray</a:t>
            </a:r>
            <a:br/>
            <a:r>
              <a:t>Main to jab dekhun moray sung hai,</a:t>
            </a:r>
            <a:br/>
            <a:r>
              <a:t>Aaj rung hai hey maan rung hai ri.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608091" y="274638"/>
            <a:ext cx="10945656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057B"/>
                </a:solidFill>
              </a:defRPr>
            </a:lvl1pPr>
          </a:lstStyle>
          <a:p>
            <a:pPr/>
            <a:r>
              <a:t>Today there is Color……….Rung”</a:t>
            </a:r>
          </a:p>
        </p:txBody>
      </p:sp>
      <p:sp>
        <p:nvSpPr>
          <p:cNvPr id="146" name="Content Placeholder 2"/>
          <p:cNvSpPr txBox="1"/>
          <p:nvPr>
            <p:ph type="body" idx="1"/>
          </p:nvPr>
        </p:nvSpPr>
        <p:spPr>
          <a:xfrm>
            <a:off x="2959768" y="1295401"/>
            <a:ext cx="7443731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Today there is “Color”  I see, Oh mother, what ‘Color’.</a:t>
            </a:r>
            <a:br/>
            <a:r>
              <a:t>In the Home of my Beloved, there is Color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I have found my beloved, I am with my Beloved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In my home there is Color!  (I am home) with my beloved.</a:t>
            </a:r>
            <a:br/>
            <a:r>
              <a:t>I have found my pir (guide); Nizamuddin Aulia.</a:t>
            </a:r>
            <a:br/>
            <a:r>
              <a:t>From place to place, I have been searching  </a:t>
            </a:r>
            <a:br/>
            <a:r>
              <a:t>Your Color has delighted my heart, likes no other</a:t>
            </a:r>
            <a:br/>
            <a:r>
              <a:t>The whole world, the Universe has opened for me,</a:t>
            </a:r>
            <a:br/>
            <a:r>
              <a:t>Never have I seen such ‘Color’!</a:t>
            </a:r>
            <a:br/>
            <a:r>
              <a:t>Oh beloved, please color me in your Color;</a:t>
            </a:r>
            <a:br/>
            <a:r>
              <a:t>Whenever I see now, He is with me,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Wherever I look now. I see Him…..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0" t="27722" r="0" b="27722"/>
          <a:stretch>
            <a:fillRect/>
          </a:stretch>
        </p:blipFill>
        <p:spPr>
          <a:xfrm>
            <a:off x="0" y="0"/>
            <a:ext cx="121618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608091" y="274637"/>
            <a:ext cx="10945656" cy="776122"/>
          </a:xfrm>
          <a:prstGeom prst="rect">
            <a:avLst/>
          </a:prstGeom>
        </p:spPr>
        <p:txBody>
          <a:bodyPr/>
          <a:lstStyle/>
          <a:p>
            <a:pPr defTabSz="278892">
              <a:defRPr sz="2379"/>
            </a:pPr>
            <a:r>
              <a:t>More Angna Moinuddin Aaye Ji</a:t>
            </a:r>
            <a:br/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2045368" y="1050757"/>
            <a:ext cx="9103895" cy="5075408"/>
          </a:xfrm>
          <a:prstGeom prst="rect">
            <a:avLst/>
          </a:prstGeom>
        </p:spPr>
        <p:txBody>
          <a:bodyPr/>
          <a:lstStyle/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	</a:t>
            </a: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More Angna Moinuddin Aaye Ji                                Moinuddin has come in my enclave </a:t>
            </a: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Aaye Re Aaye More Bhaag Jagaye                             He has come, and awakened my Life!</a:t>
            </a: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	Man Mein khushi Ke phool Khile Hai                    Flowers of joy have blossomed in my Being  </a:t>
            </a:r>
            <a:br/>
            <a:r>
              <a:t>	Aaj Mohe More Khawaja Mile Hai                        Today I have found with my Khawaja</a:t>
            </a:r>
            <a:br/>
            <a:r>
              <a:t>	Khushiyan Manao Bhai Jhoom Ke Gaao               Celebrations of happiness, swing and dance </a:t>
            </a:r>
            <a:br/>
            <a:r>
              <a:t>	More Angna Moinuddin Aaye Ji                             Moinuddin has come in my courtyard </a:t>
            </a: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More Angna Moinuddin Aaye Ji.                               Moinuddin has come in my home</a:t>
            </a: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Aaye Re Aaye More Bhaat Jagaye                             He has come, and awakened my existence! </a:t>
            </a:r>
            <a:br/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r>
              <a:t>	Aaj More Ghar Dhoom Machi Hai                        Today there is festivity in my home</a:t>
            </a:r>
            <a:br/>
            <a:r>
              <a:t>	Khawaja Piya Ki Shaadi Rachi Hai		         Beloved Khawaja is getting married </a:t>
            </a:r>
            <a:br/>
            <a:r>
              <a:t>	Dulha Bane Hai Khawaja Usman Ke Pyare          This groom is loved by Khawaja Usman </a:t>
            </a:r>
            <a:br/>
            <a:r>
              <a:t>	More Angna Moinuddin Aaye Ji                            In my courtyard, Moinuddin has come!</a:t>
            </a:r>
          </a:p>
          <a:p>
            <a:pPr marL="332613" indent="-332613" defTabSz="443484">
              <a:lnSpc>
                <a:spcPct val="80000"/>
              </a:lnSpc>
              <a:spcBef>
                <a:spcPts val="300"/>
              </a:spcBef>
              <a:defRPr sz="1649"/>
            </a:pPr>
          </a:p>
          <a:p>
            <a:pPr marL="0" indent="0" defTabSz="443484">
              <a:lnSpc>
                <a:spcPct val="80000"/>
              </a:lnSpc>
              <a:spcBef>
                <a:spcPts val="300"/>
              </a:spcBef>
              <a:buSzTx/>
              <a:buNone/>
              <a:defRPr sz="1649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xfrm>
            <a:off x="608091" y="274637"/>
            <a:ext cx="10945656" cy="776122"/>
          </a:xfrm>
          <a:prstGeom prst="rect">
            <a:avLst/>
          </a:prstGeom>
        </p:spPr>
        <p:txBody>
          <a:bodyPr/>
          <a:lstStyle/>
          <a:p>
            <a:pPr defTabSz="278892">
              <a:defRPr sz="2379"/>
            </a:pPr>
            <a:r>
              <a:t>More Angna Moinuddin Aaye Ji</a:t>
            </a:r>
            <a:br/>
          </a:p>
        </p:txBody>
      </p:sp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320841" y="1050757"/>
            <a:ext cx="10828423" cy="507540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Sone Ka Jiyara Main Kyu Mat Waaru                        A heart of Gold, why should I worry</a:t>
            </a:r>
            <a:br/>
            <a:r>
              <a:t>Apne Khawaja Pe Main Tan Man Waaru                  I would give all I of my self for him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Mujh pe Rahe Inke Fazal Ke Saaye                            May I remain in the shade of his Blessing!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More Angna Moinuddin Aaye Ji.                               Moinuddin has come in my home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Aaye Re Aaye More Bhaat Jagaye                             He has come, and awakened my existence!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 Haider ka putte Aaya, Zehra ka jaya Aaya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 God showed me this Day!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Khawaja Piya hain Jag Ujyarain                                     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Allay –Nabee Zera kay Dullaray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Jan-e- Ali hain, Ibn-Saki hain</a:t>
            </a:r>
            <a:br/>
            <a:br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/>
          <p:nvPr>
            <p:ph type="body" idx="1"/>
          </p:nvPr>
        </p:nvSpPr>
        <p:spPr>
          <a:xfrm>
            <a:off x="513346" y="633663"/>
            <a:ext cx="11173329" cy="507540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500"/>
            </a:pPr>
            <a:br/>
            <a:br/>
            <a:r>
              <a:rPr sz="1900"/>
              <a:t>Is Dulha ki aaee savari,Is Dulha pay dunya wari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Sarey Chisti, Jawalharee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Is Dulha kay Nabi baratti, Is Dulha kay Ali Baratti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Ali Baratti, Ji Wali Baratti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Khwaja Usman Mehendi Laayae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Khwaja Qutub hain Jhanda uttaein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Baba Faid bhi Wajd main Aaye</a:t>
            </a:r>
            <a:endParaRPr sz="150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900"/>
            </a:pPr>
            <a:r>
              <a:t>Nizamuddinn or Sabir gayee</a:t>
            </a:r>
            <a:endParaRPr sz="42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4200"/>
            </a:pP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42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100"/>
            </a:pPr>
            <a:r>
              <a:t>More Angna Moinuddin Aaye Ji.                      Moinuddin has come in my home</a:t>
            </a:r>
            <a:endParaRPr sz="15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100"/>
            </a:pPr>
            <a:r>
              <a:t>Aaye Re Aaye More Bhaat Jagaye                    He has come, and awakened my existence! </a:t>
            </a:r>
            <a:endParaRPr sz="15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511838" y="-152565"/>
            <a:ext cx="10945656" cy="1143001"/>
          </a:xfrm>
          <a:prstGeom prst="rect">
            <a:avLst/>
          </a:prstGeom>
        </p:spPr>
        <p:txBody>
          <a:bodyPr/>
          <a:lstStyle>
            <a:lvl1pPr defTabSz="448055">
              <a:defRPr sz="3822">
                <a:solidFill>
                  <a:srgbClr val="12057B"/>
                </a:solidFill>
              </a:defRPr>
            </a:lvl1pPr>
          </a:lstStyle>
          <a:p>
            <a:pPr/>
            <a:r>
              <a:t>Man Kunto Maula Ali Maula: Hadith of the Prophet</a:t>
            </a:r>
          </a:p>
        </p:txBody>
      </p:sp>
      <p:sp>
        <p:nvSpPr>
          <p:cNvPr id="116" name="Content Placeholder 2"/>
          <p:cNvSpPr txBox="1"/>
          <p:nvPr>
            <p:ph type="body" idx="1"/>
          </p:nvPr>
        </p:nvSpPr>
        <p:spPr>
          <a:xfrm>
            <a:off x="1275347" y="834188"/>
            <a:ext cx="9128153" cy="529197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Man kunto maula,</a:t>
            </a:r>
            <a:br/>
            <a:r>
              <a:t>Fa Ali-un maula</a:t>
            </a:r>
            <a:br/>
            <a:r>
              <a:t>Man kunto maula.</a:t>
            </a:r>
            <a:br/>
            <a:r>
              <a:t>Dara diMan kunto maula,</a:t>
            </a:r>
            <a:br/>
            <a:r>
              <a:t>Fa Ali-un maula</a:t>
            </a:r>
            <a:br/>
            <a:r>
              <a:t>Man kunto maula.</a:t>
            </a:r>
            <a:br/>
            <a:r>
              <a:t>Dara dil-e dara dil-e dar-e daani.</a:t>
            </a:r>
            <a:br/>
            <a:r>
              <a:t>Hum tum tanana nana, nana nana ray</a:t>
            </a:r>
            <a:br/>
            <a:r>
              <a:t>Yalali yalali yala, yalayala ray Man kunto maula......</a:t>
            </a:r>
            <a:br/>
            <a:br/>
            <a:br/>
            <a:r>
              <a:t>"Whoever accepts me as a master,</a:t>
            </a:r>
            <a:br/>
            <a:r>
              <a:t>Ali is his master too." 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l-e dara dil-e dar-e daani.</a:t>
            </a:r>
            <a:br/>
            <a:r>
              <a:t>Hum tum tanana nana, nana nana ray    </a:t>
            </a:r>
            <a:br/>
            <a:r>
              <a:t>Yalali yalali yala, yalayala ray Man tunko maula......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Hum tum tana nana(Sufi chant…I am in You and You are in Me)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ontent Placeholder 2"/>
          <p:cNvSpPr txBox="1"/>
          <p:nvPr>
            <p:ph type="body" idx="1"/>
          </p:nvPr>
        </p:nvSpPr>
        <p:spPr>
          <a:xfrm>
            <a:off x="938462" y="449178"/>
            <a:ext cx="10748213" cy="567698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Khawaja Qutb hain Aaj yahan par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Jhoom rahain hain sarae Qalander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Baba Farid bhi Aaeen Howain Hai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Moray Baba Farid, Baba Fariddin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Allah Mohammed Char Yaar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Haji Khawaja,Qutub, Farid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Haq Farid, Baba Farid, Haq Farid,Baba Farid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Maqdoom Nizam kay murshid ki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Galyoon main umer guzarain gain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Ya Ganje-e-shaker, Ya Ganje-e-shaker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Khataye khataye mar jaien gay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  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0" t="27722" r="0" b="27722"/>
          <a:stretch>
            <a:fillRect/>
          </a:stretch>
        </p:blipFill>
        <p:spPr>
          <a:xfrm>
            <a:off x="0" y="0"/>
            <a:ext cx="121618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057B"/>
                </a:solidFill>
              </a:defRPr>
            </a:lvl1pPr>
          </a:lstStyle>
          <a:p>
            <a:pPr/>
            <a:r>
              <a:t>Title of Slide</a:t>
            </a:r>
          </a:p>
        </p:txBody>
      </p:sp>
      <p:pic>
        <p:nvPicPr>
          <p:cNvPr id="163" name="Picture Placeholder 4" descr="Picture Placeholder 4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25604" r="0" b="25604"/>
          <a:stretch>
            <a:fillRect/>
          </a:stretch>
        </p:blipFill>
        <p:spPr>
          <a:xfrm>
            <a:off x="1710013" y="612773"/>
            <a:ext cx="8688375" cy="4995602"/>
          </a:xfrm>
          <a:prstGeom prst="rect">
            <a:avLst/>
          </a:prstGeom>
        </p:spPr>
      </p:pic>
      <p:sp>
        <p:nvSpPr>
          <p:cNvPr id="164" name="Content Placeholder 2"/>
          <p:cNvSpPr txBox="1"/>
          <p:nvPr>
            <p:ph type="body" sz="quarter" idx="1"/>
          </p:nvPr>
        </p:nvSpPr>
        <p:spPr>
          <a:xfrm>
            <a:off x="2383805" y="5367337"/>
            <a:ext cx="7297103" cy="804863"/>
          </a:xfrm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608091" y="274637"/>
            <a:ext cx="10945656" cy="776122"/>
          </a:xfrm>
          <a:prstGeom prst="rect">
            <a:avLst/>
          </a:prstGeom>
        </p:spPr>
        <p:txBody>
          <a:bodyPr/>
          <a:lstStyle/>
          <a:p>
            <a:pPr defTabSz="278892">
              <a:defRPr sz="2379"/>
            </a:pPr>
            <a:r>
              <a:t>More Angna Moinuddin Aaye Ji</a:t>
            </a:r>
            <a:br/>
          </a:p>
        </p:txBody>
      </p:sp>
      <p:sp>
        <p:nvSpPr>
          <p:cNvPr id="167" name="Content Placeholder 2"/>
          <p:cNvSpPr txBox="1"/>
          <p:nvPr>
            <p:ph type="body" idx="1"/>
          </p:nvPr>
        </p:nvSpPr>
        <p:spPr>
          <a:xfrm>
            <a:off x="890336" y="1050756"/>
            <a:ext cx="10258928" cy="5141497"/>
          </a:xfrm>
          <a:prstGeom prst="rect">
            <a:avLst/>
          </a:prstGeom>
        </p:spPr>
        <p:txBody>
          <a:bodyPr/>
          <a:lstStyle/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r>
              <a:t>	Man Mein khushi Ke phool Khile Hai                    Flowers of joy have blossomed in my Being  </a:t>
            </a:r>
            <a:br/>
            <a:r>
              <a:t>	Aaj Mohe More Khawaja Mile Hai                        Today I have found with my Khawaja</a:t>
            </a:r>
            <a:br/>
            <a:r>
              <a:t>	Khushiyan Manao Bhai Jhoom Ke Gaao               Celebrations of happiness, swing and dance </a:t>
            </a:r>
            <a:br/>
            <a:r>
              <a:t>	More Angna Moinuddin Aaye Ji                             Moinuddin has come in my courtyard </a:t>
            </a: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r>
              <a:t>More Angna Moinuddin Aaye Ji.                               Moinuddin has come in my home</a:t>
            </a: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r>
              <a:t>Aaye Re Aaye More Bhaat Jagaye                             He has come, and awakened my existence! </a:t>
            </a:r>
            <a:br/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r>
              <a:t>	Aaj More Ghar Dhoom Machi Hai                        Today there is festivity in my home</a:t>
            </a:r>
            <a:br/>
            <a:r>
              <a:t>	Khawaja Piya Ki Shaadi Rachi Hai		            Beloved Khawaja is getting married </a:t>
            </a:r>
            <a:br/>
            <a:r>
              <a:t>	Dulha Bane Hai Khawaja Usman Ke Pyare          This groom is loved by Khawaja Usman </a:t>
            </a:r>
            <a:br/>
            <a:r>
              <a:t>	More Angna Moinuddin Aaye Ji                            In my courtyard, Moinuddin has come!</a:t>
            </a:r>
          </a:p>
          <a:p>
            <a:pPr marL="318897" indent="-318897" defTabSz="425195">
              <a:lnSpc>
                <a:spcPct val="80000"/>
              </a:lnSpc>
              <a:spcBef>
                <a:spcPts val="400"/>
              </a:spcBef>
              <a:defRPr sz="1860"/>
            </a:pPr>
          </a:p>
          <a:p>
            <a:pPr marL="0" indent="0" defTabSz="425195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344905" y="449178"/>
            <a:ext cx="11341769" cy="56769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/>
          </a:p>
          <a:p>
            <a:pPr marL="0" indent="0">
              <a:buSzTx/>
              <a:buNone/>
            </a:pPr>
            <a:br/>
          </a:p>
          <a:p>
            <a:pPr/>
            <a:br/>
            <a:r>
              <a:t>  </a:t>
            </a:r>
          </a:p>
          <a:p>
            <a:pPr/>
            <a:r>
              <a:t>  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393031" y="633663"/>
            <a:ext cx="11558338" cy="5372187"/>
          </a:xfrm>
          <a:prstGeom prst="rect">
            <a:avLst/>
          </a:prstGeom>
        </p:spPr>
        <p:txBody>
          <a:bodyPr/>
          <a:lstStyle/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b="1" i="1" sz="1260">
                <a:solidFill>
                  <a:srgbClr val="FF0000"/>
                </a:solidFill>
              </a:defRPr>
            </a:pPr>
            <a:r>
              <a:t>A prayer by Sufi mystic and poet : Jami (who is known for his Love of the Prophet Muhammed (PBUH).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b="1" i="1" sz="7056" u="sng">
                <a:solidFill>
                  <a:srgbClr val="FF0000"/>
                </a:solidFill>
              </a:defRPr>
            </a:pPr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b="1" i="1" sz="4032" u="sng">
                <a:solidFill>
                  <a:srgbClr val="FF0000"/>
                </a:solidFill>
              </a:defRPr>
            </a:pPr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Naseema Janib-e- Batha Guzar Kun			                      O morning breeze, as you pass Madina</a:t>
            </a:r>
            <a:endParaRPr sz="5040"/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Zey Ahwaalum Muhammed Ra Khabar Kun (PBUH).           About my condition, give Mohammed the news.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0"/>
            </a:pPr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Tu’hee Sultan-e-Aalam Ya Muhammed			                You are the Sultan of all Universes, O Mohammed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Zee Roo e Luft Soo e Mann  Nazar Kun                                    My Soul longs for the delight of your glance!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0"/>
            </a:pPr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Bay Baren Jaan e Mustaqaan Dar’a Jaa    		                  I am helpless and perishing in my longing for you  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Fida e Roza e Khair ul Bashar Kun                                               O Blessing to Creation, I am surrendered to You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0"/>
            </a:pPr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Musharaf Garchey Shud Jami Zey Lutfash 			           If You would consider to Delight My Being so.	</a:t>
            </a:r>
            <a:endParaRPr sz="5040"/>
          </a:p>
          <a:p>
            <a:pPr marL="0" indent="0" defTabSz="288036">
              <a:lnSpc>
                <a:spcPct val="80000"/>
              </a:lnSpc>
              <a:spcBef>
                <a:spcPts val="300"/>
              </a:spcBef>
              <a:buSzTx/>
              <a:buNone/>
              <a:defRPr sz="1260"/>
            </a:pPr>
            <a:r>
              <a:t>Khudara Ee Karam Baar e Jigar Kun                                             I beg of you for God’s sake, to Bless me so again.</a:t>
            </a:r>
            <a:endParaRPr sz="504"/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"/>
            </a:pPr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"/>
            </a:pPr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"/>
            </a:pPr>
          </a:p>
          <a:p>
            <a:pPr marL="0" indent="0" defTabSz="288036">
              <a:lnSpc>
                <a:spcPct val="80000"/>
              </a:lnSpc>
              <a:spcBef>
                <a:spcPts val="100"/>
              </a:spcBef>
              <a:buSzTx/>
              <a:buNone/>
              <a:defRPr sz="504"/>
            </a:pPr>
            <a:br/>
            <a:b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2"/>
          <p:cNvSpPr txBox="1"/>
          <p:nvPr>
            <p:ph type="body" idx="1"/>
          </p:nvPr>
        </p:nvSpPr>
        <p:spPr>
          <a:xfrm>
            <a:off x="344904" y="-1"/>
            <a:ext cx="56284646" cy="1444712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/>
            <a:br/>
            <a:r>
              <a:t>  </a:t>
            </a:r>
          </a:p>
          <a:p>
            <a:pPr marL="0" indent="0">
              <a:buSzTx/>
              <a:buNone/>
            </a:pPr>
          </a:p>
          <a:p>
            <a:pPr/>
            <a:r>
              <a:t>                    </a:t>
            </a:r>
            <a:br/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6627"/>
            <a:ext cx="12161839" cy="744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56146" y="449178"/>
            <a:ext cx="12105693" cy="5676987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lnSpc>
                <a:spcPct val="80000"/>
              </a:lnSpc>
              <a:spcBef>
                <a:spcPts val="400"/>
              </a:spcBef>
              <a:buSzTx/>
              <a:buNone/>
              <a:defRPr i="1" sz="1879">
                <a:solidFill>
                  <a:srgbClr val="FF0000"/>
                </a:solidFill>
              </a:defRPr>
            </a:pPr>
            <a:r>
              <a:t>Aye Dil bageer Daman-e-Sultan-e-Auliya:  Hazrat Shah Niaz be Niaz on Imam Hussain (the Grandson of the Prophet)</a:t>
            </a:r>
          </a:p>
          <a:p>
            <a:pPr marL="0" indent="0" defTabSz="429768">
              <a:lnSpc>
                <a:spcPct val="80000"/>
              </a:lnSpc>
              <a:spcBef>
                <a:spcPts val="400"/>
              </a:spcBef>
              <a:buSzTx/>
              <a:buNone/>
              <a:defRPr sz="1879"/>
            </a:pPr>
          </a:p>
          <a:p>
            <a:pPr marL="0" indent="0" defTabSz="429768">
              <a:lnSpc>
                <a:spcPct val="80000"/>
              </a:lnSpc>
              <a:spcBef>
                <a:spcPts val="400"/>
              </a:spcBef>
              <a:buSzTx/>
              <a:buNone/>
              <a:defRPr i="1" sz="1879"/>
            </a:pPr>
            <a:r>
              <a:t>Ae dilbigeer daaman-e-sultaane-Aulia:        O heart, attach yourself to the dress of the Sultan of  the friends of God  </a:t>
            </a:r>
            <a:br/>
            <a:r>
              <a:t>Yaani Hussain ibn-e-ALi jaan-e-Aulia.            Meaning Hussain, the son of Ali who is the beloved of all the Saints</a:t>
            </a:r>
            <a:br/>
            <a:br/>
            <a:r>
              <a:t>zauq-e-jigar bajaam-e-shahadat azo raseed,  He had the taste and courage for the wine of matyrdom  </a:t>
            </a:r>
            <a:br/>
            <a:r>
              <a:t>shauq-e-digar bamasti-e-irfan-e-Aulia              He had the passion for the entranced Divine Gnostics  of Saints</a:t>
            </a:r>
            <a:br/>
            <a:br/>
            <a:r>
              <a:t>Chun sahib-e-maqaam-e-Nabi-o-Alistou,         You are a companion to the stations of the the Prophet and Hazrat Ali</a:t>
            </a:r>
            <a:br/>
            <a:r>
              <a:t>Hum fakhr-e-Ambiya shuda hum shan-e-Aulia.  You are the pride of the Prophets and the Glory of all Saints</a:t>
            </a:r>
            <a:br/>
            <a:br/>
            <a:r>
              <a:t>Aaeena-e-jamaal-e-Ilaahist sooratash,               You are the mirror that reflects Divine Majesty and Grace</a:t>
            </a:r>
            <a:br/>
            <a:r>
              <a:t>Zanro shudast qibla-e-imaan-e-Aulia.                  You and the ‘qibla”, reference and guide of the Saints.</a:t>
            </a:r>
            <a:br/>
            <a:br/>
            <a:r>
              <a:t>Taqard sarf-e-haq sar-o-samaan-e-hastiyash,    You gave your everything for Truth</a:t>
            </a:r>
            <a:br/>
            <a:r>
              <a:t>Goye sabak rabooda zameeran-e-Aulia.</a:t>
            </a:r>
            <a:br/>
            <a:br/>
            <a:r>
              <a:t>Daarad `Niyaz' hashr khud um'meed ba Hussain,</a:t>
            </a:r>
            <a:br/>
            <a:r>
              <a:t>Ba Auliast hashr muhib'baan-e-Aulia.</a:t>
            </a:r>
            <a:r>
              <a:rPr i="0"/>
              <a:t>                    </a:t>
            </a:r>
            <a:br>
              <a:rPr i="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/>
          <p:nvPr>
            <p:ph type="body" idx="1"/>
          </p:nvPr>
        </p:nvSpPr>
        <p:spPr>
          <a:xfrm>
            <a:off x="344905" y="449178"/>
            <a:ext cx="11341769" cy="567698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 O heart! Hold the skirt of the emperor of Aulia (friends of Allah).</a:t>
            </a:r>
            <a:br/>
            <a:r>
              <a:t>That means Imam Hussain (A.S.) ,who is the soul of Aulia.</a:t>
            </a:r>
            <a:br/>
            <a:br/>
            <a:r>
              <a:t>He had other willingness and so he chose to taste martyrdom ,</a:t>
            </a:r>
            <a:br/>
            <a:r>
              <a:t>There is a different ecstasy due to the Divine knowledge available with Aulia.</a:t>
            </a:r>
            <a:br/>
            <a:br/>
            <a:r>
              <a:t>His position is like Huzur Nabi Kareem ( S.A.W) and Hazrat Ali (K.W.K.),</a:t>
            </a:r>
            <a:br/>
            <a:r>
              <a:t>He is the pride of the Prophets ( A.S.) and also of Aulia.</a:t>
            </a:r>
            <a:br/>
            <a:br/>
            <a:r>
              <a:t>He is the mirror (reflection) of Allah's elegance,</a:t>
            </a:r>
            <a:br/>
            <a:r>
              <a:t>He is the reference for the faith of Aulia.</a:t>
            </a:r>
            <a:br/>
            <a:br/>
            <a:r>
              <a:t>They agree to spend their belongings and life for the supreme truth ( Allah),</a:t>
            </a:r>
            <a:br/>
            <a:r>
              <a:t>This lesson is to be learnt from the life of Aulia.</a:t>
            </a:r>
            <a:br/>
            <a:br/>
            <a:r>
              <a:t>'Niyaz' has left his decision of the judgement day in hope of Hussain (A.S.),</a:t>
            </a:r>
            <a:br/>
            <a:r>
              <a:t>The faith of Lovers of Aulia will be similar to that of Aulia. 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344905" y="449178"/>
            <a:ext cx="11341769" cy="56769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/>
            <a:br/>
            <a:r>
              <a:t>  </a:t>
            </a:r>
          </a:p>
          <a:p>
            <a:pPr/>
            <a:r>
              <a:t>  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2"/>
          <p:cNvSpPr txBox="1"/>
          <p:nvPr>
            <p:ph type="body" idx="1"/>
          </p:nvPr>
        </p:nvSpPr>
        <p:spPr>
          <a:xfrm>
            <a:off x="344905" y="449178"/>
            <a:ext cx="11341769" cy="56769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/>
            <a:br/>
            <a:r>
              <a:t>  </a:t>
            </a:r>
          </a:p>
          <a:p>
            <a:pPr/>
            <a:r>
              <a:t>                    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608091" y="274638"/>
            <a:ext cx="10945656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057B"/>
                </a:solidFill>
              </a:defRPr>
            </a:lvl1pPr>
          </a:lstStyle>
          <a:p>
            <a:pPr/>
            <a:r>
              <a:t>Divan-e-Shams o’ Tabriz: Rumi</a:t>
            </a: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2246765" y="1600201"/>
            <a:ext cx="8156734" cy="4525963"/>
          </a:xfrm>
          <a:prstGeom prst="rect">
            <a:avLst/>
          </a:prstGeom>
        </p:spPr>
        <p:txBody>
          <a:bodyPr/>
          <a:lstStyle/>
          <a:p>
            <a:pPr/>
            <a:r>
              <a:t>What is to done O Muslims? For I do not recognize myself!</a:t>
            </a:r>
          </a:p>
          <a:p>
            <a:pPr/>
            <a:r>
              <a:t>I am neither Christen, nor Jew, nor Gabor, nor Muslim.</a:t>
            </a:r>
          </a:p>
          <a:p>
            <a:pPr/>
            <a:r>
              <a:t>I am not of the East, nor of the West, nor of the land, nor of the sea;</a:t>
            </a:r>
          </a:p>
          <a:p>
            <a:pPr/>
            <a:r>
              <a:t>I am not of Nature’s mint, nor of the circling heavens.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